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7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6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slides/slide7.xml" Type="http://schemas.openxmlformats.org/officeDocument/2006/relationships/slide" Id="rId12"/><Relationship Target="theme/theme1.xml" Type="http://schemas.openxmlformats.org/officeDocument/2006/relationships/theme" Id="rId1"/><Relationship Target="slides/slide8.xml" Type="http://schemas.openxmlformats.org/officeDocument/2006/relationships/slide" Id="rId13"/><Relationship Target="slideMasters/slideMaster1.xml" Type="http://schemas.openxmlformats.org/officeDocument/2006/relationships/slideMaster" Id="rId4"/><Relationship Target="slides/slide5.xml" Type="http://schemas.openxmlformats.org/officeDocument/2006/relationships/slide" Id="rId10"/><Relationship Target="tableStyles.xml" Type="http://schemas.openxmlformats.org/officeDocument/2006/relationships/tableStyles" Id="rId3"/><Relationship Target="slides/slide6.xml" Type="http://schemas.openxmlformats.org/officeDocument/2006/relationships/slide" Id="rId11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3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5" name="Shape 3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6" name="Shape 36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1" name="Shape 4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2" name="Shape 4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43" name="Shape 4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47" name="Shape 4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8" name="Shape 48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49" name="Shape 49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54" name="Shape 5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5" name="Shape 55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56" name="Shape 5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0" name="Shape 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1" name="Shape 6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6" name="Shape 6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7" name="Shape 6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68" name="Shape 6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2" name="Shape 7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3" name="Shape 7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74" name="Shape 7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8" name="Shape 7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9" name="Shape 79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80" name="Shape 8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7" name="Shape 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" name="Shape 8"/>
          <p:cNvSpPr/>
          <p:nvPr/>
        </p:nvSpPr>
        <p:spPr>
          <a:xfrm>
            <a:off y="2914648" x="0"/>
            <a:ext cy="2228999" cx="91440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cxnSp>
        <p:nvCxnSpPr>
          <p:cNvPr id="9" name="Shape 9"/>
          <p:cNvCxnSpPr/>
          <p:nvPr/>
        </p:nvCxnSpPr>
        <p:spPr>
          <a:xfrm>
            <a:off y="2914649" x="0"/>
            <a:ext cy="0" cx="914400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w="med" len="med" type="none"/>
            <a:tailEnd w="med" len="med" type="none"/>
          </a:ln>
        </p:spPr>
      </p:cxnSp>
      <p:sp>
        <p:nvSpPr>
          <p:cNvPr id="10" name="Shape 10"/>
          <p:cNvSpPr txBox="1"/>
          <p:nvPr>
            <p:ph type="ctrTitle"/>
          </p:nvPr>
        </p:nvSpPr>
        <p:spPr>
          <a:xfrm>
            <a:off y="1618313" x="685800"/>
            <a:ext cy="1238099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indent="304800"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1pPr>
            <a:lvl2pPr indent="304800"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2pPr>
            <a:lvl3pPr indent="304800"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3pPr>
            <a:lvl4pPr indent="304800"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4pPr>
            <a:lvl5pPr indent="304800"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5pPr>
            <a:lvl6pPr indent="304800"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6pPr>
            <a:lvl7pPr indent="304800"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7pPr>
            <a:lvl8pPr indent="304800"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8pPr>
            <a:lvl9pPr indent="304800">
              <a:buClr>
                <a:schemeClr val="dk2"/>
              </a:buClr>
              <a:buSzPct val="100000"/>
              <a:defRPr sz="48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y="2964777" x="685800"/>
            <a:ext cy="944700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228600" marL="0"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1pPr>
            <a:lvl2pPr indent="228600" marL="0"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2pPr>
            <a:lvl3pPr indent="228600" marL="0"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3pPr>
            <a:lvl4pPr indent="228600" marL="0"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4pPr>
            <a:lvl5pPr indent="228600" marL="0"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5pPr>
            <a:lvl6pPr indent="228600" marL="0"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6pPr>
            <a:lvl7pPr indent="228600" marL="0"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7pPr>
            <a:lvl8pPr indent="228600" marL="0"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8pPr>
            <a:lvl9pPr indent="228600" marL="0">
              <a:spcBef>
                <a:spcPts val="0"/>
              </a:spcBef>
              <a:buClr>
                <a:schemeClr val="lt2"/>
              </a:buClr>
              <a:buSzPct val="100000"/>
              <a:buNone/>
              <a:defRPr sz="3600">
                <a:solidFill>
                  <a:schemeClr val="lt2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2" name="Shape 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" name="Shape 13"/>
          <p:cNvSpPr/>
          <p:nvPr/>
        </p:nvSpPr>
        <p:spPr>
          <a:xfrm>
            <a:off y="0" x="0"/>
            <a:ext cy="1127700" cx="91440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cxnSp>
        <p:nvCxnSpPr>
          <p:cNvPr id="14" name="Shape 14"/>
          <p:cNvCxnSpPr/>
          <p:nvPr/>
        </p:nvCxnSpPr>
        <p:spPr>
          <a:xfrm>
            <a:off y="1127679" x="0"/>
            <a:ext cy="0" cx="914400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w="med" len="med" type="none"/>
            <a:tailEnd w="med" len="med" type="none"/>
          </a:ln>
        </p:spPr>
      </p:cxnSp>
      <p:sp>
        <p:nvSpPr>
          <p:cNvPr id="15" name="Shape 1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7" name="Shape 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" name="Shape 18"/>
          <p:cNvSpPr/>
          <p:nvPr/>
        </p:nvSpPr>
        <p:spPr>
          <a:xfrm>
            <a:off y="0" x="0"/>
            <a:ext cy="1127700" cx="91440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cxnSp>
        <p:nvCxnSpPr>
          <p:cNvPr id="19" name="Shape 19"/>
          <p:cNvCxnSpPr/>
          <p:nvPr/>
        </p:nvCxnSpPr>
        <p:spPr>
          <a:xfrm>
            <a:off y="1127679" x="0"/>
            <a:ext cy="0" cx="914400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w="med" len="med" type="none"/>
            <a:tailEnd w="med" len="med" type="none"/>
          </a:ln>
        </p:spPr>
      </p:cxnSp>
      <p:sp>
        <p:nvSpPr>
          <p:cNvPr id="20" name="Shape 20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y="1200150" x="457200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2" type="body"/>
          </p:nvPr>
        </p:nvSpPr>
        <p:spPr>
          <a:xfrm>
            <a:off y="1200150" x="4692273"/>
            <a:ext cy="3725699" cx="39945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3" name="Shape 2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4" name="Shape 24"/>
          <p:cNvSpPr/>
          <p:nvPr/>
        </p:nvSpPr>
        <p:spPr>
          <a:xfrm>
            <a:off y="0" x="0"/>
            <a:ext cy="1127700" cx="91440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cxnSp>
        <p:nvCxnSpPr>
          <p:cNvPr id="25" name="Shape 25"/>
          <p:cNvCxnSpPr/>
          <p:nvPr/>
        </p:nvCxnSpPr>
        <p:spPr>
          <a:xfrm>
            <a:off y="1127679" x="0"/>
            <a:ext cy="0" cx="914400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w="med" len="med" type="none"/>
            <a:tailEnd w="med" len="med" type="none"/>
          </a:ln>
        </p:spPr>
      </p:cxnSp>
      <p:sp>
        <p:nvSpPr>
          <p:cNvPr id="26" name="Shape 26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7" name="Shape 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8" name="Shape 28"/>
          <p:cNvSpPr/>
          <p:nvPr/>
        </p:nvSpPr>
        <p:spPr>
          <a:xfrm>
            <a:off y="4225081" x="0"/>
            <a:ext cy="918300" cx="91440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/>
        </p:txBody>
      </p:sp>
      <p:cxnSp>
        <p:nvCxnSpPr>
          <p:cNvPr id="29" name="Shape 29"/>
          <p:cNvCxnSpPr/>
          <p:nvPr/>
        </p:nvCxnSpPr>
        <p:spPr>
          <a:xfrm>
            <a:off y="4225081" x="0"/>
            <a:ext cy="0" cx="9144000"/>
          </a:xfrm>
          <a:prstGeom prst="straightConnector1">
            <a:avLst/>
          </a:prstGeom>
          <a:noFill/>
          <a:ln w="28575" cap="flat">
            <a:solidFill>
              <a:schemeClr val="dk1"/>
            </a:solidFill>
            <a:prstDash val="solid"/>
            <a:round/>
            <a:headEnd w="med" len="med" type="none"/>
            <a:tailEnd w="med" len="med" type="none"/>
          </a:ln>
        </p:spPr>
      </p:cxnSp>
      <p:sp>
        <p:nvSpPr>
          <p:cNvPr id="30" name="Shape 30"/>
          <p:cNvSpPr txBox="1"/>
          <p:nvPr>
            <p:ph idx="1" type="body"/>
          </p:nvPr>
        </p:nvSpPr>
        <p:spPr>
          <a:xfrm>
            <a:off y="4406309" x="457200"/>
            <a:ext cy="5195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indent="-171450" marL="285750">
              <a:spcBef>
                <a:spcPts val="0"/>
              </a:spcBef>
              <a:buClr>
                <a:schemeClr val="lt1"/>
              </a:buClr>
              <a:buSzPct val="100000"/>
              <a:buNone/>
              <a:defRPr sz="1800">
                <a:solidFill>
                  <a:schemeClr val="lt1"/>
                </a:solidFill>
              </a:defRPr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31" name="Shape 31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2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marL="0">
              <a:buClr>
                <a:schemeClr val="lt1"/>
              </a:buClr>
              <a:buSzPct val="100000"/>
              <a:buFont typeface="Trebuchet MS"/>
              <a:buNone/>
              <a:defRPr b="1" sz="36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228600" marL="0">
              <a:buClr>
                <a:schemeClr val="lt1"/>
              </a:buClr>
              <a:buSzPct val="100000"/>
              <a:buFont typeface="Trebuchet MS"/>
              <a:buNone/>
              <a:defRPr b="1" sz="36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indent="228600" marL="0">
              <a:buClr>
                <a:schemeClr val="lt1"/>
              </a:buClr>
              <a:buSzPct val="100000"/>
              <a:buFont typeface="Trebuchet MS"/>
              <a:buNone/>
              <a:defRPr b="1" sz="36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indent="228600" marL="0">
              <a:buClr>
                <a:schemeClr val="lt1"/>
              </a:buClr>
              <a:buSzPct val="100000"/>
              <a:buFont typeface="Trebuchet MS"/>
              <a:buNone/>
              <a:defRPr b="1" sz="36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indent="228600" marL="0">
              <a:buClr>
                <a:schemeClr val="lt1"/>
              </a:buClr>
              <a:buSzPct val="100000"/>
              <a:buFont typeface="Trebuchet MS"/>
              <a:buNone/>
              <a:defRPr b="1" sz="36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indent="228600" marL="0">
              <a:buClr>
                <a:schemeClr val="lt1"/>
              </a:buClr>
              <a:buSzPct val="100000"/>
              <a:buFont typeface="Trebuchet MS"/>
              <a:buNone/>
              <a:defRPr b="1" sz="36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indent="228600" marL="0">
              <a:buClr>
                <a:schemeClr val="lt1"/>
              </a:buClr>
              <a:buSzPct val="100000"/>
              <a:buFont typeface="Trebuchet MS"/>
              <a:buNone/>
              <a:defRPr b="1" sz="36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indent="228600" marL="0">
              <a:buClr>
                <a:schemeClr val="lt1"/>
              </a:buClr>
              <a:buSzPct val="100000"/>
              <a:buFont typeface="Trebuchet MS"/>
              <a:buNone/>
              <a:defRPr b="1" sz="36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indent="228600" marL="0">
              <a:buClr>
                <a:schemeClr val="lt1"/>
              </a:buClr>
              <a:buSzPct val="100000"/>
              <a:buFont typeface="Trebuchet MS"/>
              <a:buNone/>
              <a:defRPr b="1" sz="3600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-152400" marL="342900">
              <a:spcBef>
                <a:spcPts val="600"/>
              </a:spcBef>
              <a:buClr>
                <a:schemeClr val="dk2"/>
              </a:buClr>
              <a:buSzPct val="100000"/>
              <a:buFont typeface="Trebuchet MS"/>
              <a:defRPr sz="30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-133350" marL="742950">
              <a:spcBef>
                <a:spcPts val="480"/>
              </a:spcBef>
              <a:buClr>
                <a:schemeClr val="dk2"/>
              </a:buClr>
              <a:buSzPct val="100000"/>
              <a:buFont typeface="Trebuchet MS"/>
              <a:defRPr sz="24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indent="-76200" marL="1143000">
              <a:spcBef>
                <a:spcPts val="480"/>
              </a:spcBef>
              <a:buClr>
                <a:schemeClr val="dk2"/>
              </a:buClr>
              <a:buSzPct val="100000"/>
              <a:buFont typeface="Trebuchet MS"/>
              <a:defRPr sz="24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indent="-114300" marL="1600200"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indent="-114300" marL="2057400"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indent="-114300" marL="2514600"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indent="-114300" marL="2971800"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indent="-114300" marL="3429000"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indent="-114300" marL="3886200">
              <a:spcBef>
                <a:spcPts val="360"/>
              </a:spcBef>
              <a:buClr>
                <a:schemeClr val="dk2"/>
              </a:buClr>
              <a:buSzPct val="100000"/>
              <a:buFont typeface="Trebuchet MS"/>
              <a:defRPr sz="1800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2" name="Shape 3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3" name="Shape 33"/>
          <p:cNvSpPr txBox="1"/>
          <p:nvPr>
            <p:ph type="ctrTitle"/>
          </p:nvPr>
        </p:nvSpPr>
        <p:spPr>
          <a:xfrm>
            <a:off y="1618313" x="685800"/>
            <a:ext cy="1238099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What Decides Elections?</a:t>
            </a:r>
          </a:p>
        </p:txBody>
      </p:sp>
      <p:sp>
        <p:nvSpPr>
          <p:cNvPr id="34" name="Shape 34"/>
          <p:cNvSpPr txBox="1"/>
          <p:nvPr>
            <p:ph idx="1" type="subTitle"/>
          </p:nvPr>
        </p:nvSpPr>
        <p:spPr>
          <a:xfrm>
            <a:off y="2964777" x="685800"/>
            <a:ext cy="944700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buNone/>
            </a:pPr>
            <a:r>
              <a:rPr lang="en"/>
              <a:t>A Presentation by: Mike and Bailey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38" name="Shape 3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9" name="Shape 39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Party Loyalty</a:t>
            </a:r>
          </a:p>
        </p:txBody>
      </p:sp>
      <p:sp>
        <p:nvSpPr>
          <p:cNvPr id="40" name="Shape 40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Party identification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Democrats are typically less loyal to their party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Independents typically lean Republican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Higher percentage of voter turnout among Republicans than Democrats</a:t>
            </a:r>
          </a:p>
          <a:p>
            <a:pPr lvl="0">
              <a:buNone/>
            </a:pPr>
            <a:r>
              <a:rPr sz="1800" lang="en"/>
              <a:t> 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4" name="Shape 4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Issues</a:t>
            </a:r>
          </a:p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Voters go with their own interests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V.O. Key Jr. “Voters are not fools”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Voters focus on issues that really matter to them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0" name="Shape 5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Prospective V. Retrospective Voting</a:t>
            </a:r>
          </a:p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y="1200150" x="457200"/>
            <a:ext cy="3707100" cx="41348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ctr" rtl="0" lvl="0">
              <a:buNone/>
            </a:pPr>
            <a:r>
              <a:rPr sz="1800" lang="en"/>
              <a:t>Prospective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Forward-looking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Mainly political activists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Requires extensive political knowledge</a:t>
            </a:r>
          </a:p>
          <a:p>
            <a:pPr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Prospective voters are the minority</a:t>
            </a:r>
          </a:p>
        </p:txBody>
      </p:sp>
      <p:sp>
        <p:nvSpPr>
          <p:cNvPr id="53" name="Shape 53"/>
          <p:cNvSpPr txBox="1"/>
          <p:nvPr/>
        </p:nvSpPr>
        <p:spPr>
          <a:xfrm>
            <a:off y="1290200" x="4592100"/>
            <a:ext cy="3707100" cx="43668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algn="ctr" rtl="0" lvl="0">
              <a:buNone/>
            </a:pPr>
            <a:r>
              <a:rPr sz="1800" lang="en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rPr>
              <a:t>Retrospective</a:t>
            </a:r>
          </a:p>
          <a:p>
            <a:pPr rtl="0" lvl="0" indent="-342900" marL="457200">
              <a:buClr>
                <a:schemeClr val="dk2"/>
              </a:buClr>
              <a:buSzPct val="100000"/>
              <a:buFont typeface="Trebuchet MS"/>
              <a:buChar char="●"/>
            </a:pPr>
            <a:r>
              <a:rPr sz="1800" lang="en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rPr>
              <a:t>incumbents elected due to retrospective voting</a:t>
            </a:r>
          </a:p>
          <a:p>
            <a:pPr rtl="0" lvl="0" indent="-342900" marL="457200">
              <a:buClr>
                <a:schemeClr val="dk2"/>
              </a:buClr>
              <a:buSzPct val="100000"/>
              <a:buFont typeface="Trebuchet MS"/>
              <a:buChar char="●"/>
            </a:pPr>
            <a:r>
              <a:rPr sz="1800" lang="en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rPr>
              <a:t>Voter info based off of candidates past</a:t>
            </a:r>
          </a:p>
          <a:p>
            <a:pPr rtl="0" lvl="0" indent="-342900" marL="457200">
              <a:buClr>
                <a:schemeClr val="dk2"/>
              </a:buClr>
              <a:buSzPct val="100000"/>
              <a:buFont typeface="Trebuchet MS"/>
              <a:buChar char="●"/>
            </a:pPr>
            <a:r>
              <a:rPr sz="1800" lang="en">
                <a:solidFill>
                  <a:schemeClr val="dk2"/>
                </a:solidFill>
                <a:latin typeface="Trebuchet MS"/>
                <a:ea typeface="Trebuchet MS"/>
                <a:cs typeface="Trebuchet MS"/>
                <a:sym typeface="Trebuchet MS"/>
              </a:rPr>
              <a:t>Most vote based on economic conditions</a:t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7" name="Shape 5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8" name="Shape 58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The Campaign</a:t>
            </a:r>
          </a:p>
        </p:txBody>
      </p:sp>
      <p:sp>
        <p:nvSpPr>
          <p:cNvPr id="59" name="Shape 59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Renews party loyalties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Shows how candidates handle pressure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Allows voters to judge morals and character of a candidate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Small groups and interests can influence candidates as well as voters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3" name="Shape 6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4" name="Shape 64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Democrat Voters</a:t>
            </a:r>
          </a:p>
        </p:txBody>
      </p:sp>
      <p:sp>
        <p:nvSpPr>
          <p:cNvPr id="65" name="Shape 65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African Americans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Jews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Hispanics (although voter turnout is usually low)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Have lost strong hold on Catholics, southerners and union members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9" name="Shape 6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0" name="Shape 70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Republican Voters</a:t>
            </a:r>
          </a:p>
        </p:txBody>
      </p:sp>
      <p:sp>
        <p:nvSpPr>
          <p:cNvPr id="71" name="Shape 71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Party of “business people and professionals”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Farmers (dependent on prices)</a:t>
            </a:r>
          </a:p>
          <a:p>
            <a:pPr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Elderly and Retired</a:t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5" name="Shape 7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6" name="Shape 76"/>
          <p:cNvSpPr txBox="1"/>
          <p:nvPr>
            <p:ph type="title"/>
          </p:nvPr>
        </p:nvSpPr>
        <p:spPr>
          <a:xfrm>
            <a:off y="205978" x="457200"/>
            <a:ext cy="857400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Effects of These Groups</a:t>
            </a:r>
          </a:p>
        </p:txBody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y="1200150" x="457200"/>
            <a:ext cy="3725699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African Americans and Hispanics have historically low voter turnouts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Catholics, union members and southerners are unreliable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“business people” sometimes have larger influence</a:t>
            </a:r>
          </a:p>
          <a:p>
            <a:pPr rtl="0" lvl="0" indent="-3429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1800" lang="en"/>
              <a:t>Politicians stress either loyalty or numbers, rarely both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xmlns:r="http://schemas.openxmlformats.org/officeDocument/2006/relationships" name="khaki">
  <a:themeElements>
    <a:clrScheme name="Custom 349">
      <a:dk1>
        <a:srgbClr val="262626"/>
      </a:dk1>
      <a:lt1>
        <a:srgbClr val="E6D6BD"/>
      </a:lt1>
      <a:dk2>
        <a:srgbClr val="535353"/>
      </a:dk2>
      <a:lt2>
        <a:srgbClr val="B4AD9E"/>
      </a:lt2>
      <a:accent1>
        <a:srgbClr val="ADB48E"/>
      </a:accent1>
      <a:accent2>
        <a:srgbClr val="867961"/>
      </a:accent2>
      <a:accent3>
        <a:srgbClr val="CBB680"/>
      </a:accent3>
      <a:accent4>
        <a:srgbClr val="78A3C0"/>
      </a:accent4>
      <a:accent5>
        <a:srgbClr val="C0AE91"/>
      </a:accent5>
      <a:accent6>
        <a:srgbClr val="668874"/>
      </a:accent6>
      <a:hlink>
        <a:srgbClr val="4B94B3"/>
      </a:hlink>
      <a:folHlink>
        <a:srgbClr val="414141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